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9" r:id="rId3"/>
    <p:sldId id="332" r:id="rId4"/>
    <p:sldId id="333" r:id="rId5"/>
    <p:sldId id="334" r:id="rId6"/>
    <p:sldId id="335" r:id="rId7"/>
    <p:sldId id="336" r:id="rId8"/>
    <p:sldId id="337" r:id="rId9"/>
    <p:sldId id="338" r:id="rId10"/>
    <p:sldId id="339" r:id="rId11"/>
    <p:sldId id="340" r:id="rId12"/>
    <p:sldId id="341" r:id="rId13"/>
    <p:sldId id="317" r:id="rId14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2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99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2467" autoAdjust="0"/>
  </p:normalViewPr>
  <p:slideViewPr>
    <p:cSldViewPr snapToGrid="0">
      <p:cViewPr varScale="1">
        <p:scale>
          <a:sx n="65" d="100"/>
          <a:sy n="65" d="100"/>
        </p:scale>
        <p:origin x="3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6.12.2020.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resource/256589/what-do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2929d2f4-043f-4dfc-b0bc-39d93cf25f63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hyperlink" Target="https://www.e-sfera.hr/dodatni-digitalni-sadrzaji/2929d2f4-043f-4dfc-b0bc-39d93cf25f63/assets/audio/31_tia.mp3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21277" y="103240"/>
            <a:ext cx="7595420" cy="2872286"/>
          </a:xfrm>
        </p:spPr>
        <p:txBody>
          <a:bodyPr>
            <a:normAutofit/>
          </a:bodyPr>
          <a:lstStyle/>
          <a:p>
            <a:r>
              <a:rPr lang="hr-HR" sz="6600" b="1" dirty="0" err="1" smtClean="0">
                <a:solidFill>
                  <a:srgbClr val="FF0000"/>
                </a:solidFill>
              </a:rPr>
              <a:t>UNIT</a:t>
            </a:r>
            <a:r>
              <a:rPr lang="hr-HR" sz="6600" b="1" dirty="0" smtClean="0">
                <a:solidFill>
                  <a:srgbClr val="FF0000"/>
                </a:solidFill>
              </a:rPr>
              <a:t> 4: </a:t>
            </a:r>
            <a:br>
              <a:rPr lang="hr-HR" sz="6600" b="1" dirty="0" smtClean="0">
                <a:solidFill>
                  <a:srgbClr val="FF0000"/>
                </a:solidFill>
              </a:rPr>
            </a:br>
            <a:r>
              <a:rPr lang="hr-HR" sz="6600" b="1" dirty="0" err="1" smtClean="0">
                <a:solidFill>
                  <a:srgbClr val="FF0000"/>
                </a:solidFill>
              </a:rPr>
              <a:t>So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much</a:t>
            </a:r>
            <a:r>
              <a:rPr lang="hr-HR" sz="6600" b="1" dirty="0" smtClean="0">
                <a:solidFill>
                  <a:srgbClr val="FF0000"/>
                </a:solidFill>
              </a:rPr>
              <a:t> to do, </a:t>
            </a:r>
            <a:br>
              <a:rPr lang="hr-HR" sz="6600" b="1" dirty="0" smtClean="0">
                <a:solidFill>
                  <a:srgbClr val="FF0000"/>
                </a:solidFill>
              </a:rPr>
            </a:br>
            <a:r>
              <a:rPr lang="hr-HR" sz="6600" b="1" dirty="0" err="1" smtClean="0">
                <a:solidFill>
                  <a:srgbClr val="FF0000"/>
                </a:solidFill>
              </a:rPr>
              <a:t>so</a:t>
            </a:r>
            <a:r>
              <a:rPr lang="hr-HR" sz="6600" b="1" dirty="0" smtClean="0">
                <a:solidFill>
                  <a:srgbClr val="FF0000"/>
                </a:solidFill>
              </a:rPr>
              <a:t> </a:t>
            </a:r>
            <a:r>
              <a:rPr lang="hr-HR" sz="6600" b="1" dirty="0" err="1" smtClean="0">
                <a:solidFill>
                  <a:srgbClr val="FF0000"/>
                </a:solidFill>
              </a:rPr>
              <a:t>little</a:t>
            </a:r>
            <a:r>
              <a:rPr lang="hr-HR" sz="6600" b="1" dirty="0" smtClean="0">
                <a:solidFill>
                  <a:srgbClr val="FF0000"/>
                </a:solidFill>
              </a:rPr>
              <a:t> time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0985" y="3216790"/>
            <a:ext cx="9144000" cy="1655762"/>
          </a:xfrm>
        </p:spPr>
        <p:txBody>
          <a:bodyPr>
            <a:normAutofit/>
          </a:bodyPr>
          <a:lstStyle/>
          <a:p>
            <a:r>
              <a:rPr lang="hr-HR" sz="6600" dirty="0" err="1" smtClean="0"/>
              <a:t>What</a:t>
            </a:r>
            <a:r>
              <a:rPr lang="hr-HR" sz="6600" dirty="0" smtClean="0"/>
              <a:t> to do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55458" cy="68453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78129" y="383458"/>
            <a:ext cx="651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Open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workbook</a:t>
            </a:r>
            <a:r>
              <a:rPr lang="hr-HR" sz="2800" dirty="0" smtClean="0"/>
              <a:t> at </a:t>
            </a:r>
            <a:r>
              <a:rPr lang="hr-HR" sz="2800" dirty="0" err="1" smtClean="0"/>
              <a:t>page</a:t>
            </a:r>
            <a:r>
              <a:rPr lang="hr-HR" sz="2800" dirty="0" smtClean="0"/>
              <a:t> 40.</a:t>
            </a:r>
            <a:endParaRPr lang="hr-HR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6514" y="1704668"/>
            <a:ext cx="6888550" cy="37079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43516" y="1181448"/>
            <a:ext cx="4891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Poveži izraze.</a:t>
            </a:r>
            <a:endParaRPr lang="hr-HR" sz="28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091084" y="2345715"/>
            <a:ext cx="545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rgbClr val="00B0F0"/>
                </a:solidFill>
              </a:rPr>
              <a:t> </a:t>
            </a:r>
            <a:r>
              <a:rPr lang="hr-HR" sz="2800" b="1" dirty="0" smtClean="0">
                <a:solidFill>
                  <a:srgbClr val="00B0F0"/>
                </a:solidFill>
              </a:rPr>
              <a:t>5</a:t>
            </a:r>
            <a:endParaRPr lang="hr-HR" sz="2800" b="1" dirty="0">
              <a:solidFill>
                <a:srgbClr val="00B0F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1084" y="2825675"/>
            <a:ext cx="545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rgbClr val="00B0F0"/>
                </a:solidFill>
              </a:rPr>
              <a:t> </a:t>
            </a:r>
            <a:r>
              <a:rPr lang="hr-HR" sz="2800" b="1" dirty="0" smtClean="0">
                <a:solidFill>
                  <a:srgbClr val="00B0F0"/>
                </a:solidFill>
              </a:rPr>
              <a:t>6</a:t>
            </a:r>
            <a:endParaRPr lang="hr-HR" sz="2800" b="1" dirty="0">
              <a:solidFill>
                <a:srgbClr val="00B0F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1084" y="3263953"/>
            <a:ext cx="545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rgbClr val="00B0F0"/>
                </a:solidFill>
              </a:rPr>
              <a:t> </a:t>
            </a:r>
            <a:r>
              <a:rPr lang="hr-HR" sz="2800" b="1" dirty="0">
                <a:solidFill>
                  <a:srgbClr val="00B0F0"/>
                </a:solidFill>
              </a:rPr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91084" y="3785596"/>
            <a:ext cx="545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rgbClr val="00B0F0"/>
                </a:solidFill>
              </a:rPr>
              <a:t> </a:t>
            </a:r>
            <a:r>
              <a:rPr lang="hr-HR" sz="2800" b="1" dirty="0">
                <a:solidFill>
                  <a:srgbClr val="00B0F0"/>
                </a:solidFill>
              </a:rPr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91084" y="4252278"/>
            <a:ext cx="545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rgbClr val="00B0F0"/>
                </a:solidFill>
              </a:rPr>
              <a:t> </a:t>
            </a:r>
            <a:r>
              <a:rPr lang="hr-HR" sz="2800" b="1" dirty="0">
                <a:solidFill>
                  <a:srgbClr val="00B0F0"/>
                </a:solidFill>
              </a:rPr>
              <a:t>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1084" y="4707011"/>
            <a:ext cx="545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rgbClr val="00B0F0"/>
                </a:solidFill>
              </a:rPr>
              <a:t> </a:t>
            </a:r>
            <a:r>
              <a:rPr lang="hr-HR" sz="2800" b="1" dirty="0">
                <a:solidFill>
                  <a:srgbClr val="00B0F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123305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33137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444449" y="1061883"/>
            <a:ext cx="2747551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Kojim aktivnostima se bavi tvoj prijatelj/</a:t>
            </a:r>
            <a:r>
              <a:rPr lang="hr-HR" sz="2600" i="1" dirty="0" err="1" smtClean="0"/>
              <a:t>ica</a:t>
            </a:r>
            <a:r>
              <a:rPr lang="hr-HR" sz="2600" i="1" dirty="0" smtClean="0"/>
              <a:t>? </a:t>
            </a:r>
          </a:p>
          <a:p>
            <a:endParaRPr lang="hr-HR" sz="2600" i="1" dirty="0"/>
          </a:p>
          <a:p>
            <a:r>
              <a:rPr lang="hr-HR" sz="2600" i="1" dirty="0" smtClean="0"/>
              <a:t>Postavi mu/joj pitanja kao u primjeru i označi odgovarajuće aktivnosti po danima.</a:t>
            </a:r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3570913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5135" y="899036"/>
            <a:ext cx="9615729" cy="28175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65135" y="250723"/>
            <a:ext cx="10043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Koristeći se informacijama iz tablice napiši rečenice o prijatelju/</a:t>
            </a:r>
            <a:r>
              <a:rPr lang="hr-HR" sz="2800" i="1" dirty="0" err="1" smtClean="0"/>
              <a:t>ici</a:t>
            </a:r>
            <a:r>
              <a:rPr lang="hr-HR" sz="2800" i="1" dirty="0" smtClean="0"/>
              <a:t>.</a:t>
            </a:r>
            <a:endParaRPr lang="hr-HR" sz="2800" i="1" dirty="0"/>
          </a:p>
        </p:txBody>
      </p:sp>
      <p:sp>
        <p:nvSpPr>
          <p:cNvPr id="6" name="Rectangle 5"/>
          <p:cNvSpPr/>
          <p:nvPr/>
        </p:nvSpPr>
        <p:spPr>
          <a:xfrm>
            <a:off x="2835574" y="5223975"/>
            <a:ext cx="64748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400" b="1" dirty="0" err="1">
                <a:hlinkClick r:id="rId3"/>
              </a:rPr>
              <a:t>https</a:t>
            </a:r>
            <a:r>
              <a:rPr lang="hr-HR" sz="2400" b="1" dirty="0">
                <a:hlinkClick r:id="rId3"/>
              </a:rPr>
              <a:t>://</a:t>
            </a:r>
            <a:r>
              <a:rPr lang="hr-HR" sz="2400" b="1" dirty="0" err="1" smtClean="0">
                <a:hlinkClick r:id="rId3"/>
              </a:rPr>
              <a:t>wordwall.net</a:t>
            </a:r>
            <a:r>
              <a:rPr lang="hr-HR" sz="2400" b="1" dirty="0" smtClean="0">
                <a:hlinkClick r:id="rId3"/>
              </a:rPr>
              <a:t>/</a:t>
            </a:r>
            <a:r>
              <a:rPr lang="hr-HR" sz="2400" b="1" dirty="0" err="1" smtClean="0">
                <a:hlinkClick r:id="rId3"/>
              </a:rPr>
              <a:t>resource</a:t>
            </a:r>
            <a:r>
              <a:rPr lang="hr-HR" sz="2400" b="1" dirty="0" smtClean="0">
                <a:hlinkClick r:id="rId3"/>
              </a:rPr>
              <a:t>/256589/</a:t>
            </a:r>
            <a:r>
              <a:rPr lang="hr-HR" sz="2400" b="1" dirty="0" err="1" smtClean="0">
                <a:hlinkClick r:id="rId3"/>
              </a:rPr>
              <a:t>what</a:t>
            </a:r>
            <a:r>
              <a:rPr lang="hr-HR" sz="2400" b="1" dirty="0" smtClean="0">
                <a:hlinkClick r:id="rId3"/>
              </a:rPr>
              <a:t>-do</a:t>
            </a:r>
            <a:r>
              <a:rPr lang="hr-HR" sz="2400" b="1" dirty="0" smtClean="0"/>
              <a:t> </a:t>
            </a:r>
            <a:endParaRPr lang="hr-HR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22684" y="4524086"/>
            <a:ext cx="10928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Prisjeti se naziva aktivnosti i riješi digitalni zadatak na sljedećoj poveznici: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3258699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idi izvornu sliku">
            <a:hlinkClick r:id="rId2"/>
            <a:extLst>
              <a:ext uri="{FF2B5EF4-FFF2-40B4-BE49-F238E27FC236}">
                <a16:creationId xmlns="" xmlns:a16="http://schemas.microsoft.com/office/drawing/2014/main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999" y="183821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12874" y="2088821"/>
            <a:ext cx="974891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smtClean="0"/>
              <a:t>Klikni na sljedeću poveznicu i odaberi </a:t>
            </a:r>
            <a:r>
              <a:rPr lang="hr-HR" sz="2400" dirty="0" err="1" smtClean="0"/>
              <a:t>LEARN</a:t>
            </a:r>
            <a:r>
              <a:rPr lang="hr-HR" sz="2400" dirty="0" smtClean="0"/>
              <a:t> MORE.</a:t>
            </a:r>
          </a:p>
          <a:p>
            <a:pPr algn="ctr"/>
            <a:endParaRPr lang="hr-HR" sz="2400" dirty="0"/>
          </a:p>
          <a:p>
            <a:pPr algn="ctr"/>
            <a:r>
              <a:rPr lang="hr-HR" sz="2400" b="1" dirty="0" err="1">
                <a:hlinkClick r:id="rId4"/>
              </a:rPr>
              <a:t>https</a:t>
            </a:r>
            <a:r>
              <a:rPr lang="hr-HR" sz="2400" b="1" dirty="0">
                <a:hlinkClick r:id="rId4"/>
              </a:rPr>
              <a:t>://</a:t>
            </a:r>
            <a:r>
              <a:rPr lang="hr-HR" sz="2400" b="1" dirty="0" err="1" smtClean="0">
                <a:hlinkClick r:id="rId4"/>
              </a:rPr>
              <a:t>www.e-sfera.hr</a:t>
            </a:r>
            <a:r>
              <a:rPr lang="hr-HR" sz="2400" b="1" dirty="0" smtClean="0">
                <a:hlinkClick r:id="rId4"/>
              </a:rPr>
              <a:t>/dodatni-digitalni-</a:t>
            </a:r>
            <a:r>
              <a:rPr lang="hr-HR" sz="2400" b="1" dirty="0" err="1" smtClean="0">
                <a:hlinkClick r:id="rId4"/>
              </a:rPr>
              <a:t>sadrzaji</a:t>
            </a:r>
            <a:r>
              <a:rPr lang="hr-HR" sz="2400" b="1" dirty="0" smtClean="0">
                <a:hlinkClick r:id="rId4"/>
              </a:rPr>
              <a:t>/</a:t>
            </a:r>
            <a:r>
              <a:rPr lang="hr-HR" sz="2400" b="1" dirty="0" err="1" smtClean="0">
                <a:hlinkClick r:id="rId4"/>
              </a:rPr>
              <a:t>2929d2f4-043f-4dfc-b0bc-39d93cf25f63</a:t>
            </a:r>
            <a:r>
              <a:rPr lang="hr-HR" sz="2400" b="1" dirty="0" smtClean="0">
                <a:hlinkClick r:id="rId4"/>
              </a:rPr>
              <a:t>/</a:t>
            </a:r>
            <a:r>
              <a:rPr lang="hr-HR" sz="2400" b="1" dirty="0" smtClean="0"/>
              <a:t> </a:t>
            </a:r>
          </a:p>
          <a:p>
            <a:pPr algn="ctr"/>
            <a:endParaRPr lang="hr-HR" sz="2400" b="1" dirty="0"/>
          </a:p>
          <a:p>
            <a:pPr algn="ctr"/>
            <a:r>
              <a:rPr lang="hr-HR" sz="2400" b="1" dirty="0" err="1" smtClean="0"/>
              <a:t>Too</a:t>
            </a:r>
            <a:r>
              <a:rPr lang="hr-HR" sz="2400" b="1" dirty="0" smtClean="0"/>
              <a:t> </a:t>
            </a:r>
            <a:r>
              <a:rPr lang="hr-HR" sz="2400" b="1" dirty="0" err="1" smtClean="0"/>
              <a:t>many</a:t>
            </a:r>
            <a:r>
              <a:rPr lang="hr-HR" sz="2400" b="1" dirty="0" smtClean="0"/>
              <a:t> </a:t>
            </a:r>
            <a:r>
              <a:rPr lang="hr-HR" sz="2400" b="1" dirty="0" err="1" smtClean="0"/>
              <a:t>things</a:t>
            </a:r>
            <a:r>
              <a:rPr lang="hr-HR" sz="2400" b="1" dirty="0" smtClean="0"/>
              <a:t> to do</a:t>
            </a:r>
          </a:p>
          <a:p>
            <a:pPr algn="ctr"/>
            <a:endParaRPr lang="hr-HR" sz="2400" b="1" dirty="0" smtClean="0"/>
          </a:p>
          <a:p>
            <a:pPr algn="ctr"/>
            <a:r>
              <a:rPr lang="hr-HR" sz="2400" dirty="0" err="1" smtClean="0"/>
              <a:t>Read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text</a:t>
            </a:r>
            <a:r>
              <a:rPr lang="hr-HR" sz="2400" dirty="0" smtClean="0"/>
              <a:t> </a:t>
            </a:r>
            <a:r>
              <a:rPr lang="hr-HR" sz="2400" dirty="0" err="1" smtClean="0"/>
              <a:t>and</a:t>
            </a:r>
            <a:r>
              <a:rPr lang="hr-HR" sz="2400" dirty="0" smtClean="0"/>
              <a:t> </a:t>
            </a:r>
            <a:r>
              <a:rPr lang="hr-HR" sz="2400" dirty="0" err="1" smtClean="0"/>
              <a:t>complete</a:t>
            </a:r>
            <a:r>
              <a:rPr lang="hr-HR" sz="2400" dirty="0" smtClean="0"/>
              <a:t>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tasks</a:t>
            </a:r>
            <a:r>
              <a:rPr lang="hr-HR" sz="2400" dirty="0" smtClean="0"/>
              <a:t> </a:t>
            </a:r>
            <a:r>
              <a:rPr lang="hr-HR" sz="2400" dirty="0" err="1" smtClean="0"/>
              <a:t>below</a:t>
            </a:r>
            <a:r>
              <a:rPr lang="hr-HR" sz="2400" dirty="0" smtClean="0"/>
              <a:t>. </a:t>
            </a:r>
          </a:p>
          <a:p>
            <a:pPr algn="ctr"/>
            <a:r>
              <a:rPr lang="hr-HR" sz="2400" i="1" dirty="0" smtClean="0"/>
              <a:t>Pročitaj tekst i riješi pripadajuće zadatke.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43028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65779" y="1745593"/>
            <a:ext cx="6639415" cy="2246769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800" dirty="0" err="1" smtClean="0"/>
              <a:t>What’s</a:t>
            </a:r>
            <a:r>
              <a:rPr lang="hr-HR" sz="2800" dirty="0" smtClean="0"/>
              <a:t>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favourite</a:t>
            </a:r>
            <a:r>
              <a:rPr lang="hr-HR" sz="2800" dirty="0" smtClean="0"/>
              <a:t> </a:t>
            </a:r>
            <a:r>
              <a:rPr lang="hr-HR" sz="2800" dirty="0" err="1" smtClean="0"/>
              <a:t>day</a:t>
            </a:r>
            <a:r>
              <a:rPr lang="hr-HR" sz="2800" dirty="0" smtClean="0"/>
              <a:t> </a:t>
            </a:r>
            <a:r>
              <a:rPr lang="hr-HR" sz="2800" dirty="0" err="1" smtClean="0"/>
              <a:t>of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week</a:t>
            </a:r>
            <a:r>
              <a:rPr lang="hr-HR" sz="2800" dirty="0" smtClean="0"/>
              <a:t>?</a:t>
            </a:r>
          </a:p>
          <a:p>
            <a:pPr algn="ctr"/>
            <a:r>
              <a:rPr lang="hr-HR" sz="2800" i="1" dirty="0" smtClean="0"/>
              <a:t>Koji je tvoj omiljeni dan u tjednu?</a:t>
            </a:r>
          </a:p>
          <a:p>
            <a:pPr algn="ctr"/>
            <a:endParaRPr lang="hr-HR" sz="2800" i="1" dirty="0"/>
          </a:p>
          <a:p>
            <a:pPr algn="ctr"/>
            <a:r>
              <a:rPr lang="hr-HR" sz="2800" dirty="0" err="1" smtClean="0"/>
              <a:t>Why</a:t>
            </a:r>
            <a:r>
              <a:rPr lang="hr-HR" sz="2800" dirty="0" smtClean="0"/>
              <a:t>?</a:t>
            </a:r>
          </a:p>
          <a:p>
            <a:pPr algn="ctr"/>
            <a:r>
              <a:rPr lang="hr-HR" sz="2800" i="1" dirty="0" smtClean="0"/>
              <a:t>Zašto?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4076140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472586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60142" y="530942"/>
            <a:ext cx="58846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</a:t>
            </a:r>
            <a:r>
              <a:rPr lang="hr-HR" sz="2600" dirty="0" err="1" smtClean="0"/>
              <a:t>your</a:t>
            </a:r>
            <a:r>
              <a:rPr lang="hr-HR" sz="2600" dirty="0" smtClean="0"/>
              <a:t> </a:t>
            </a:r>
            <a:r>
              <a:rPr lang="hr-HR" sz="2600" dirty="0" err="1" smtClean="0"/>
              <a:t>book</a:t>
            </a:r>
            <a:r>
              <a:rPr lang="hr-HR" sz="2600" dirty="0" smtClean="0"/>
              <a:t> </a:t>
            </a:r>
            <a:r>
              <a:rPr lang="hr-HR" sz="2600" dirty="0" smtClean="0"/>
              <a:t>at </a:t>
            </a:r>
            <a:r>
              <a:rPr lang="hr-HR" sz="2600" dirty="0" err="1" smtClean="0"/>
              <a:t>page</a:t>
            </a:r>
            <a:r>
              <a:rPr lang="hr-HR" sz="2600" dirty="0" smtClean="0"/>
              <a:t> </a:t>
            </a:r>
            <a:r>
              <a:rPr lang="hr-HR" sz="2600" dirty="0" smtClean="0"/>
              <a:t>59.</a:t>
            </a:r>
            <a:endParaRPr lang="hr-HR" sz="2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7036" y="1687070"/>
            <a:ext cx="7826211" cy="45424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0385" y="530942"/>
            <a:ext cx="356542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Look</a:t>
            </a:r>
            <a:r>
              <a:rPr lang="hr-HR" sz="2600" dirty="0" smtClean="0"/>
              <a:t> at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pictures</a:t>
            </a:r>
            <a:r>
              <a:rPr lang="hr-HR" sz="2600" dirty="0" smtClean="0"/>
              <a:t>. </a:t>
            </a:r>
            <a:endParaRPr lang="hr-HR" sz="2600" i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57200" y="507191"/>
            <a:ext cx="405580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Who </a:t>
            </a:r>
            <a:r>
              <a:rPr lang="hr-HR" sz="2600" dirty="0" err="1" smtClean="0"/>
              <a:t>can</a:t>
            </a:r>
            <a:r>
              <a:rPr lang="hr-HR" sz="2600" dirty="0" smtClean="0"/>
              <a:t> </a:t>
            </a:r>
            <a:r>
              <a:rPr lang="hr-HR" sz="2600" dirty="0" err="1" smtClean="0"/>
              <a:t>you</a:t>
            </a:r>
            <a:r>
              <a:rPr lang="hr-HR" sz="2600" dirty="0" smtClean="0"/>
              <a:t> </a:t>
            </a:r>
            <a:r>
              <a:rPr lang="hr-HR" sz="2600" dirty="0" err="1" smtClean="0"/>
              <a:t>see</a:t>
            </a:r>
            <a:r>
              <a:rPr lang="hr-HR" sz="2600" dirty="0" smtClean="0"/>
              <a:t>? </a:t>
            </a:r>
          </a:p>
          <a:p>
            <a:r>
              <a:rPr lang="hr-HR" sz="2600" i="1" dirty="0" smtClean="0"/>
              <a:t>Tko je prikazan na slikama?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60141" y="397259"/>
            <a:ext cx="405580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Where</a:t>
            </a:r>
            <a:r>
              <a:rPr lang="hr-HR" sz="2600" dirty="0" smtClean="0"/>
              <a:t> are </a:t>
            </a:r>
            <a:r>
              <a:rPr lang="hr-HR" sz="2600" dirty="0" err="1" smtClean="0"/>
              <a:t>they</a:t>
            </a:r>
            <a:r>
              <a:rPr lang="hr-HR" sz="2600" dirty="0" smtClean="0"/>
              <a:t>?</a:t>
            </a:r>
          </a:p>
          <a:p>
            <a:r>
              <a:rPr lang="hr-HR" sz="2600" i="1" dirty="0" smtClean="0"/>
              <a:t>Gdje su oni?</a:t>
            </a:r>
          </a:p>
        </p:txBody>
      </p:sp>
    </p:spTree>
    <p:extLst>
      <p:ext uri="{BB962C8B-B14F-4D97-AF65-F5344CB8AC3E}">
        <p14:creationId xmlns:p14="http://schemas.microsoft.com/office/powerpoint/2010/main" val="4026145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5" grpId="0"/>
      <p:bldP spid="5" grpId="1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392" y="1359156"/>
            <a:ext cx="10129210" cy="4658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1161" y="176981"/>
            <a:ext cx="968969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err="1" smtClean="0"/>
              <a:t>Match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expressions</a:t>
            </a:r>
            <a:r>
              <a:rPr lang="hr-HR" sz="2600" dirty="0" smtClean="0"/>
              <a:t> 1-7 </a:t>
            </a:r>
            <a:r>
              <a:rPr lang="hr-HR" sz="2600" dirty="0" err="1" smtClean="0"/>
              <a:t>with</a:t>
            </a:r>
            <a:r>
              <a:rPr lang="hr-HR" sz="2600" dirty="0" smtClean="0"/>
              <a:t> </a:t>
            </a:r>
            <a:r>
              <a:rPr lang="hr-HR" sz="2600" dirty="0" err="1" smtClean="0"/>
              <a:t>the</a:t>
            </a:r>
            <a:r>
              <a:rPr lang="hr-HR" sz="2600" dirty="0" smtClean="0"/>
              <a:t> </a:t>
            </a:r>
            <a:r>
              <a:rPr lang="hr-HR" sz="2600" dirty="0" err="1" smtClean="0"/>
              <a:t>pictures</a:t>
            </a:r>
            <a:r>
              <a:rPr lang="hr-HR" sz="2600" dirty="0" smtClean="0"/>
              <a:t>.</a:t>
            </a:r>
          </a:p>
          <a:p>
            <a:r>
              <a:rPr lang="hr-HR" sz="2600" i="1" dirty="0" smtClean="0"/>
              <a:t>Poveži izraze (1-7) s odgovarajućim slikama.</a:t>
            </a:r>
            <a:endParaRPr lang="hr-HR" sz="2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232787" y="1784554"/>
            <a:ext cx="545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00B0F0"/>
                </a:solidFill>
              </a:rPr>
              <a:t>1</a:t>
            </a:r>
            <a:endParaRPr lang="hr-HR" sz="2800" b="1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17226" y="1784554"/>
            <a:ext cx="545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rgbClr val="00B0F0"/>
                </a:solidFill>
              </a:rPr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750165" y="1784554"/>
            <a:ext cx="545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00B0F0"/>
                </a:solidFill>
              </a:rPr>
              <a:t>5</a:t>
            </a:r>
            <a:endParaRPr lang="hr-HR" sz="2800" b="1" dirty="0">
              <a:solidFill>
                <a:srgbClr val="00B0F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18839" y="1784553"/>
            <a:ext cx="446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rgbClr val="00B0F0"/>
                </a:solidFill>
              </a:rPr>
              <a:t>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90567" y="4945625"/>
            <a:ext cx="545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rgbClr val="00B0F0"/>
                </a:solidFill>
              </a:rPr>
              <a:t>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18323" y="3787625"/>
            <a:ext cx="545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rgbClr val="00B0F0"/>
                </a:solidFill>
              </a:rPr>
              <a:t>7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073149" y="4027915"/>
            <a:ext cx="545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rgbClr val="00B0F0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91523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6194" y="368710"/>
            <a:ext cx="106483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What</a:t>
            </a:r>
            <a:r>
              <a:rPr lang="hr-HR" sz="2800" dirty="0" smtClean="0"/>
              <a:t> do </a:t>
            </a:r>
            <a:r>
              <a:rPr lang="hr-HR" sz="2800" dirty="0" err="1" smtClean="0"/>
              <a:t>these</a:t>
            </a:r>
            <a:r>
              <a:rPr lang="hr-HR" sz="2800" dirty="0" smtClean="0"/>
              <a:t> </a:t>
            </a:r>
            <a:r>
              <a:rPr lang="hr-HR" sz="2800" dirty="0" err="1" smtClean="0"/>
              <a:t>expressions</a:t>
            </a:r>
            <a:r>
              <a:rPr lang="hr-HR" sz="2800" dirty="0" smtClean="0"/>
              <a:t> </a:t>
            </a:r>
            <a:r>
              <a:rPr lang="hr-HR" sz="2800" dirty="0" err="1" smtClean="0"/>
              <a:t>mean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Što znače ovi izrazi?</a:t>
            </a:r>
            <a:endParaRPr lang="hr-HR" sz="28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385" y="1634920"/>
            <a:ext cx="4474292" cy="45449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70206" y="1634920"/>
            <a:ext cx="5781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pisati zadaću</a:t>
            </a:r>
            <a:endParaRPr lang="hr-HR" sz="28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970206" y="2270188"/>
            <a:ext cx="5781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/>
              <a:t>p</a:t>
            </a:r>
            <a:r>
              <a:rPr lang="hr-HR" sz="2800" i="1" dirty="0" smtClean="0"/>
              <a:t>raviti tortu</a:t>
            </a:r>
            <a:endParaRPr lang="hr-HR" sz="28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970206" y="2905456"/>
            <a:ext cx="5781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/>
              <a:t>p</a:t>
            </a:r>
            <a:r>
              <a:rPr lang="hr-HR" sz="2800" i="1" dirty="0" smtClean="0"/>
              <a:t>lesati; ići na ples</a:t>
            </a:r>
            <a:endParaRPr lang="hr-HR" sz="28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4970206" y="3540724"/>
            <a:ext cx="5781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/>
              <a:t>i</a:t>
            </a:r>
            <a:r>
              <a:rPr lang="hr-HR" sz="2800" i="1" dirty="0" smtClean="0"/>
              <a:t>grati odbojku</a:t>
            </a:r>
            <a:endParaRPr lang="hr-HR" sz="28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5383161" y="4247469"/>
            <a:ext cx="5781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pretraživati internet</a:t>
            </a:r>
            <a:endParaRPr lang="hr-HR" sz="28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58696" y="4954214"/>
            <a:ext cx="5781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gledati serije</a:t>
            </a:r>
            <a:endParaRPr lang="hr-HR" sz="28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5058696" y="5589482"/>
            <a:ext cx="5781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/>
              <a:t>p</a:t>
            </a:r>
            <a:r>
              <a:rPr lang="hr-HR" sz="2800" i="1" dirty="0" smtClean="0"/>
              <a:t>ričati s prijateljem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1675148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993" y="2477729"/>
            <a:ext cx="9211408" cy="36870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74651" y="216211"/>
            <a:ext cx="831809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Do </a:t>
            </a:r>
            <a:r>
              <a:rPr lang="hr-HR" sz="2600" dirty="0" err="1" smtClean="0"/>
              <a:t>you</a:t>
            </a:r>
            <a:r>
              <a:rPr lang="hr-HR" sz="2600" dirty="0" smtClean="0"/>
              <a:t> do </a:t>
            </a:r>
            <a:r>
              <a:rPr lang="hr-HR" sz="2600" dirty="0" err="1" smtClean="0"/>
              <a:t>any</a:t>
            </a:r>
            <a:r>
              <a:rPr lang="hr-HR" sz="2600" dirty="0" smtClean="0"/>
              <a:t> </a:t>
            </a:r>
            <a:r>
              <a:rPr lang="hr-HR" sz="2600" dirty="0" err="1" smtClean="0"/>
              <a:t>of</a:t>
            </a:r>
            <a:r>
              <a:rPr lang="hr-HR" sz="2600" dirty="0" smtClean="0"/>
              <a:t> </a:t>
            </a:r>
            <a:r>
              <a:rPr lang="hr-HR" sz="2600" dirty="0" err="1" smtClean="0"/>
              <a:t>these</a:t>
            </a:r>
            <a:r>
              <a:rPr lang="hr-HR" sz="2600" dirty="0" smtClean="0"/>
              <a:t> </a:t>
            </a:r>
            <a:r>
              <a:rPr lang="hr-HR" sz="2600" dirty="0" err="1" smtClean="0"/>
              <a:t>things</a:t>
            </a:r>
            <a:r>
              <a:rPr lang="hr-HR" sz="2600" dirty="0" smtClean="0"/>
              <a:t> </a:t>
            </a:r>
            <a:r>
              <a:rPr lang="hr-HR" sz="2600" dirty="0" err="1" smtClean="0"/>
              <a:t>in</a:t>
            </a:r>
            <a:r>
              <a:rPr lang="hr-HR" sz="2600" dirty="0" smtClean="0"/>
              <a:t> </a:t>
            </a:r>
            <a:r>
              <a:rPr lang="hr-HR" sz="2600" dirty="0" err="1" smtClean="0"/>
              <a:t>your</a:t>
            </a:r>
            <a:r>
              <a:rPr lang="hr-HR" sz="2600" dirty="0" smtClean="0"/>
              <a:t> free time?</a:t>
            </a:r>
          </a:p>
          <a:p>
            <a:r>
              <a:rPr lang="hr-HR" sz="2600" i="1" dirty="0" smtClean="0"/>
              <a:t>Radiš li neke od ovih stvari u slobodno vrijeme?</a:t>
            </a:r>
          </a:p>
          <a:p>
            <a:endParaRPr lang="hr-HR" sz="2600" i="1" dirty="0"/>
          </a:p>
          <a:p>
            <a:r>
              <a:rPr lang="hr-HR" sz="2600" dirty="0" err="1" smtClean="0"/>
              <a:t>When</a:t>
            </a:r>
            <a:r>
              <a:rPr lang="hr-HR" sz="2600" dirty="0" smtClean="0"/>
              <a:t> do </a:t>
            </a:r>
            <a:r>
              <a:rPr lang="hr-HR" sz="2600" dirty="0" err="1" smtClean="0"/>
              <a:t>you</a:t>
            </a:r>
            <a:r>
              <a:rPr lang="hr-HR" sz="2600" dirty="0" smtClean="0"/>
              <a:t> do </a:t>
            </a:r>
            <a:r>
              <a:rPr lang="hr-HR" sz="2600" dirty="0" err="1" smtClean="0"/>
              <a:t>homework</a:t>
            </a:r>
            <a:r>
              <a:rPr lang="hr-HR" sz="2600" dirty="0"/>
              <a:t> </a:t>
            </a:r>
            <a:r>
              <a:rPr lang="hr-HR" sz="2600" dirty="0" smtClean="0"/>
              <a:t>/ make a cake / </a:t>
            </a:r>
            <a:r>
              <a:rPr lang="hr-HR" sz="2600" dirty="0" err="1" smtClean="0"/>
              <a:t>go</a:t>
            </a:r>
            <a:r>
              <a:rPr lang="hr-HR" sz="2600" dirty="0" smtClean="0"/>
              <a:t> </a:t>
            </a:r>
            <a:r>
              <a:rPr lang="hr-HR" sz="2600" dirty="0" err="1" smtClean="0"/>
              <a:t>dancing</a:t>
            </a:r>
            <a:r>
              <a:rPr lang="hr-HR" sz="2600" dirty="0" smtClean="0"/>
              <a:t>…?</a:t>
            </a:r>
          </a:p>
          <a:p>
            <a:r>
              <a:rPr lang="hr-HR" sz="2600" i="1" dirty="0" smtClean="0"/>
              <a:t>Kad pišeš zadaću / praviš tortu / plešeš…?</a:t>
            </a:r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482165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084" y="1843550"/>
            <a:ext cx="11785909" cy="31709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1948" y="560439"/>
            <a:ext cx="1011739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Nadopuni rečenice o sebi tako da na crtu napišeš odgovarajuće dane u tjednu.</a:t>
            </a:r>
            <a:endParaRPr lang="hr-HR" sz="2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71948" y="5501148"/>
            <a:ext cx="111497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Usporedi svoje odgovore s prijateljem/prijateljicom i potom prepričaj što si saznao o njemu/njoj.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3292109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477" y="997975"/>
            <a:ext cx="9393806" cy="54716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7702" y="206477"/>
            <a:ext cx="103828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Poslušaj </a:t>
            </a:r>
            <a:r>
              <a:rPr lang="hr-HR" sz="2800" i="1" dirty="0" err="1" smtClean="0"/>
              <a:t>Tiju</a:t>
            </a:r>
            <a:r>
              <a:rPr lang="hr-HR" sz="2800" i="1" dirty="0" smtClean="0"/>
              <a:t> i označi kojim se aktivnostima bavi pojedinim danima.</a:t>
            </a:r>
            <a:endParaRPr lang="hr-HR" sz="2800" i="1" dirty="0"/>
          </a:p>
        </p:txBody>
      </p:sp>
      <p:pic>
        <p:nvPicPr>
          <p:cNvPr id="6" name="31_ti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377949" y="1796845"/>
            <a:ext cx="609600" cy="6096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763433" y="2890683"/>
            <a:ext cx="242856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 err="1">
                <a:hlinkClick r:id="rId6"/>
              </a:rPr>
              <a:t>https</a:t>
            </a:r>
            <a:r>
              <a:rPr lang="hr-HR" dirty="0">
                <a:hlinkClick r:id="rId6"/>
              </a:rPr>
              <a:t>://</a:t>
            </a:r>
            <a:r>
              <a:rPr lang="hr-HR" dirty="0" err="1" smtClean="0">
                <a:hlinkClick r:id="rId6"/>
              </a:rPr>
              <a:t>www.e-sfera.hr</a:t>
            </a:r>
            <a:r>
              <a:rPr lang="hr-HR" dirty="0" smtClean="0">
                <a:hlinkClick r:id="rId6"/>
              </a:rPr>
              <a:t>/dodatni-digitalni-</a:t>
            </a:r>
            <a:r>
              <a:rPr lang="hr-HR" dirty="0" err="1" smtClean="0">
                <a:hlinkClick r:id="rId6"/>
              </a:rPr>
              <a:t>sadrzaji</a:t>
            </a:r>
            <a:r>
              <a:rPr lang="hr-HR" dirty="0" smtClean="0">
                <a:hlinkClick r:id="rId6"/>
              </a:rPr>
              <a:t>/</a:t>
            </a:r>
            <a:r>
              <a:rPr lang="hr-HR" dirty="0" err="1" smtClean="0">
                <a:hlinkClick r:id="rId6"/>
              </a:rPr>
              <a:t>2929d2f4-043f-4dfc-b0bc-39d93cf25f63</a:t>
            </a:r>
            <a:r>
              <a:rPr lang="hr-HR" dirty="0" smtClean="0">
                <a:hlinkClick r:id="rId6"/>
              </a:rPr>
              <a:t>/</a:t>
            </a:r>
            <a:r>
              <a:rPr lang="hr-HR" dirty="0" err="1" smtClean="0">
                <a:hlinkClick r:id="rId6"/>
              </a:rPr>
              <a:t>assets</a:t>
            </a:r>
            <a:r>
              <a:rPr lang="hr-HR" dirty="0" smtClean="0">
                <a:hlinkClick r:id="rId6"/>
              </a:rPr>
              <a:t>/audio/</a:t>
            </a:r>
            <a:r>
              <a:rPr lang="hr-HR" dirty="0" err="1" smtClean="0">
                <a:hlinkClick r:id="rId6"/>
              </a:rPr>
              <a:t>31_tia.mp3</a:t>
            </a:r>
            <a:r>
              <a:rPr lang="hr-HR" dirty="0" smtClean="0"/>
              <a:t> </a:t>
            </a:r>
            <a:endParaRPr lang="hr-HR" dirty="0"/>
          </a:p>
        </p:txBody>
      </p:sp>
      <p:sp>
        <p:nvSpPr>
          <p:cNvPr id="9" name="TextBox 8"/>
          <p:cNvSpPr txBox="1"/>
          <p:nvPr/>
        </p:nvSpPr>
        <p:spPr>
          <a:xfrm>
            <a:off x="3362556" y="5045525"/>
            <a:ext cx="79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ym typeface="Wingdings 2" panose="05020102010507070707" pitchFamily="18" charset="2"/>
              </a:rPr>
              <a:t></a:t>
            </a:r>
            <a:endParaRPr lang="hr-HR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362556" y="5575413"/>
            <a:ext cx="79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ym typeface="Wingdings 2" panose="05020102010507070707" pitchFamily="18" charset="2"/>
              </a:rPr>
              <a:t></a:t>
            </a:r>
            <a:endParaRPr lang="hr-HR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362556" y="3736780"/>
            <a:ext cx="79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ym typeface="Wingdings 2" panose="05020102010507070707" pitchFamily="18" charset="2"/>
              </a:rPr>
              <a:t></a:t>
            </a:r>
            <a:endParaRPr lang="hr-HR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94581" y="5934637"/>
            <a:ext cx="79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ym typeface="Wingdings 2" panose="05020102010507070707" pitchFamily="18" charset="2"/>
              </a:rPr>
              <a:t></a:t>
            </a:r>
            <a:endParaRPr lang="hr-HR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594581" y="3754509"/>
            <a:ext cx="79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ym typeface="Wingdings 2" panose="05020102010507070707" pitchFamily="18" charset="2"/>
              </a:rPr>
              <a:t></a:t>
            </a:r>
            <a:endParaRPr lang="hr-HR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94581" y="5537128"/>
            <a:ext cx="79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ym typeface="Wingdings 2" panose="05020102010507070707" pitchFamily="18" charset="2"/>
              </a:rPr>
              <a:t></a:t>
            </a:r>
            <a:endParaRPr lang="hr-HR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083022" y="3383125"/>
            <a:ext cx="79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ym typeface="Wingdings 2" panose="05020102010507070707" pitchFamily="18" charset="2"/>
              </a:rPr>
              <a:t></a:t>
            </a:r>
            <a:endParaRPr lang="hr-HR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080105" y="2447648"/>
            <a:ext cx="79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ym typeface="Wingdings 2" panose="05020102010507070707" pitchFamily="18" charset="2"/>
              </a:rPr>
              <a:t></a:t>
            </a:r>
            <a:endParaRPr lang="hr-HR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080105" y="5537128"/>
            <a:ext cx="79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ym typeface="Wingdings 2" panose="05020102010507070707" pitchFamily="18" charset="2"/>
              </a:rPr>
              <a:t></a:t>
            </a:r>
            <a:endParaRPr lang="hr-HR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080105" y="3772238"/>
            <a:ext cx="79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ym typeface="Wingdings 2" panose="05020102010507070707" pitchFamily="18" charset="2"/>
              </a:rPr>
              <a:t></a:t>
            </a:r>
            <a:endParaRPr lang="hr-HR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526517" y="4660398"/>
            <a:ext cx="79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ym typeface="Wingdings 2" panose="05020102010507070707" pitchFamily="18" charset="2"/>
              </a:rPr>
              <a:t></a:t>
            </a:r>
            <a:endParaRPr lang="hr-HR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526517" y="5484373"/>
            <a:ext cx="79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ym typeface="Wingdings 2" panose="05020102010507070707" pitchFamily="18" charset="2"/>
              </a:rPr>
              <a:t></a:t>
            </a:r>
            <a:endParaRPr lang="hr-HR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526517" y="3754509"/>
            <a:ext cx="79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ym typeface="Wingdings 2" panose="05020102010507070707" pitchFamily="18" charset="2"/>
              </a:rPr>
              <a:t></a:t>
            </a:r>
            <a:endParaRPr lang="hr-HR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8571806" y="4260000"/>
            <a:ext cx="79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ym typeface="Wingdings 2" panose="05020102010507070707" pitchFamily="18" charset="2"/>
              </a:rPr>
              <a:t></a:t>
            </a:r>
            <a:endParaRPr lang="hr-HR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8589241" y="3789967"/>
            <a:ext cx="79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ym typeface="Wingdings 2" panose="05020102010507070707" pitchFamily="18" charset="2"/>
              </a:rPr>
              <a:t></a:t>
            </a:r>
            <a:endParaRPr lang="hr-HR" b="1" dirty="0"/>
          </a:p>
        </p:txBody>
      </p:sp>
    </p:spTree>
    <p:extLst>
      <p:ext uri="{BB962C8B-B14F-4D97-AF65-F5344CB8AC3E}">
        <p14:creationId xmlns:p14="http://schemas.microsoft.com/office/powerpoint/2010/main" val="4070834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982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0"/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95" y="497912"/>
            <a:ext cx="4794312" cy="13898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71303" y="339213"/>
            <a:ext cx="54569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Koristeći informacije iz tablice prepričaj </a:t>
            </a:r>
            <a:r>
              <a:rPr lang="hr-HR" sz="2800" i="1" dirty="0" err="1" smtClean="0"/>
              <a:t>Tijin</a:t>
            </a:r>
            <a:r>
              <a:rPr lang="hr-HR" sz="2800" i="1" dirty="0" smtClean="0"/>
              <a:t> tjedan. Pogledaj primjer.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96413" y="1780952"/>
            <a:ext cx="87310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Example</a:t>
            </a:r>
            <a:r>
              <a:rPr lang="hr-HR" sz="2800" dirty="0" smtClean="0"/>
              <a:t>:</a:t>
            </a:r>
          </a:p>
          <a:p>
            <a:r>
              <a:rPr lang="hr-HR" sz="2800" dirty="0" smtClean="0"/>
              <a:t>On </a:t>
            </a:r>
            <a:r>
              <a:rPr lang="hr-HR" sz="2800" dirty="0" err="1" smtClean="0"/>
              <a:t>Monday</a:t>
            </a:r>
            <a:r>
              <a:rPr lang="hr-HR" sz="2800" dirty="0" smtClean="0"/>
              <a:t> </a:t>
            </a:r>
            <a:r>
              <a:rPr lang="hr-HR" sz="2800" dirty="0" err="1" smtClean="0"/>
              <a:t>Tia</a:t>
            </a:r>
            <a:r>
              <a:rPr lang="hr-HR" sz="2800" dirty="0"/>
              <a:t> </a:t>
            </a:r>
            <a:r>
              <a:rPr lang="hr-HR" sz="2800" dirty="0" err="1" smtClean="0"/>
              <a:t>stay</a:t>
            </a:r>
            <a:r>
              <a:rPr lang="hr-HR" sz="2800" dirty="0" err="1" smtClean="0">
                <a:solidFill>
                  <a:srgbClr val="00B0F0"/>
                </a:solidFill>
              </a:rPr>
              <a:t>s</a:t>
            </a:r>
            <a:r>
              <a:rPr lang="hr-HR" sz="2800" dirty="0" smtClean="0"/>
              <a:t> at home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do</a:t>
            </a:r>
            <a:r>
              <a:rPr lang="hr-HR" sz="2800" dirty="0" err="1" smtClean="0">
                <a:solidFill>
                  <a:srgbClr val="00B0F0"/>
                </a:solidFill>
              </a:rPr>
              <a:t>es</a:t>
            </a:r>
            <a:r>
              <a:rPr lang="hr-HR" sz="2800" dirty="0" smtClean="0"/>
              <a:t> </a:t>
            </a:r>
            <a:r>
              <a:rPr lang="hr-HR" sz="2800" dirty="0" err="1" smtClean="0"/>
              <a:t>her</a:t>
            </a:r>
            <a:r>
              <a:rPr lang="hr-HR" sz="2800" dirty="0" smtClean="0"/>
              <a:t> </a:t>
            </a:r>
            <a:r>
              <a:rPr lang="hr-HR" sz="2800" dirty="0" err="1" smtClean="0"/>
              <a:t>homework</a:t>
            </a:r>
            <a:r>
              <a:rPr lang="hr-HR" sz="2800" dirty="0" smtClean="0"/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8524" y="1209104"/>
            <a:ext cx="9597196" cy="4832092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hr-HR" sz="2800" dirty="0" err="1" smtClean="0"/>
              <a:t>What</a:t>
            </a:r>
            <a:r>
              <a:rPr lang="hr-HR" sz="2800" dirty="0" smtClean="0"/>
              <a:t> do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think</a:t>
            </a:r>
            <a:r>
              <a:rPr lang="hr-HR" sz="2800" dirty="0" smtClean="0"/>
              <a:t> </a:t>
            </a:r>
            <a:r>
              <a:rPr lang="hr-HR" sz="2800" dirty="0" err="1" smtClean="0"/>
              <a:t>about</a:t>
            </a:r>
            <a:r>
              <a:rPr lang="hr-HR" sz="2800" dirty="0" smtClean="0"/>
              <a:t> </a:t>
            </a:r>
            <a:r>
              <a:rPr lang="hr-HR" sz="2800" dirty="0" err="1" smtClean="0"/>
              <a:t>Tia’s</a:t>
            </a:r>
            <a:r>
              <a:rPr lang="hr-HR" sz="2800" dirty="0" smtClean="0"/>
              <a:t> </a:t>
            </a:r>
            <a:r>
              <a:rPr lang="hr-HR" sz="2800" dirty="0" err="1" smtClean="0"/>
              <a:t>timetable</a:t>
            </a:r>
            <a:r>
              <a:rPr lang="hr-HR" sz="2800" dirty="0" smtClean="0"/>
              <a:t>?</a:t>
            </a:r>
          </a:p>
          <a:p>
            <a:pPr algn="ctr"/>
            <a:r>
              <a:rPr lang="hr-HR" sz="2800" i="1" dirty="0" smtClean="0"/>
              <a:t>Što misliš o </a:t>
            </a:r>
            <a:r>
              <a:rPr lang="hr-HR" sz="2800" i="1" dirty="0" err="1" smtClean="0"/>
              <a:t>Tijinom</a:t>
            </a:r>
            <a:r>
              <a:rPr lang="hr-HR" sz="2800" i="1" dirty="0" smtClean="0"/>
              <a:t> tjednom rasporedu?</a:t>
            </a:r>
          </a:p>
          <a:p>
            <a:pPr algn="ctr"/>
            <a:endParaRPr lang="hr-HR" sz="2800" i="1" dirty="0" smtClean="0"/>
          </a:p>
          <a:p>
            <a:pPr algn="ctr"/>
            <a:r>
              <a:rPr lang="hr-HR" sz="2800" dirty="0" smtClean="0"/>
              <a:t>Do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have</a:t>
            </a:r>
            <a:r>
              <a:rPr lang="hr-HR" sz="2800" dirty="0" smtClean="0"/>
              <a:t> as </a:t>
            </a:r>
            <a:r>
              <a:rPr lang="hr-HR" sz="2800" dirty="0" err="1" smtClean="0"/>
              <a:t>many</a:t>
            </a:r>
            <a:r>
              <a:rPr lang="hr-HR" sz="2800" dirty="0" smtClean="0"/>
              <a:t> </a:t>
            </a:r>
            <a:r>
              <a:rPr lang="hr-HR" sz="2800" dirty="0" err="1" smtClean="0"/>
              <a:t>activities</a:t>
            </a:r>
            <a:r>
              <a:rPr lang="hr-HR" sz="2800" dirty="0" smtClean="0"/>
              <a:t>?</a:t>
            </a:r>
          </a:p>
          <a:p>
            <a:pPr algn="ctr"/>
            <a:r>
              <a:rPr lang="hr-HR" sz="2800" i="1" dirty="0" smtClean="0"/>
              <a:t>Imaš li i ti toliko aktivnosti tijekom tjedna?</a:t>
            </a:r>
          </a:p>
          <a:p>
            <a:pPr algn="ctr"/>
            <a:endParaRPr lang="hr-HR" sz="2800" i="1" dirty="0" smtClean="0"/>
          </a:p>
          <a:p>
            <a:pPr algn="ctr"/>
            <a:r>
              <a:rPr lang="hr-HR" sz="2800" dirty="0" err="1" smtClean="0"/>
              <a:t>Would</a:t>
            </a:r>
            <a:r>
              <a:rPr lang="hr-HR" sz="2800" dirty="0" smtClean="0"/>
              <a:t>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like</a:t>
            </a:r>
            <a:r>
              <a:rPr lang="hr-HR" sz="2800" dirty="0" smtClean="0"/>
              <a:t> to </a:t>
            </a:r>
            <a:r>
              <a:rPr lang="hr-HR" sz="2800" dirty="0" err="1" smtClean="0"/>
              <a:t>have</a:t>
            </a:r>
            <a:r>
              <a:rPr lang="hr-HR" sz="2800" dirty="0" smtClean="0"/>
              <a:t> </a:t>
            </a:r>
            <a:r>
              <a:rPr lang="hr-HR" sz="2800" dirty="0" err="1" smtClean="0"/>
              <a:t>this</a:t>
            </a:r>
            <a:r>
              <a:rPr lang="hr-HR" sz="2800" dirty="0" smtClean="0"/>
              <a:t> </a:t>
            </a:r>
            <a:r>
              <a:rPr lang="hr-HR" sz="2800" dirty="0" err="1" smtClean="0"/>
              <a:t>many</a:t>
            </a:r>
            <a:r>
              <a:rPr lang="hr-HR" sz="2800" dirty="0" smtClean="0"/>
              <a:t> </a:t>
            </a:r>
            <a:r>
              <a:rPr lang="hr-HR" sz="2800" dirty="0" err="1" smtClean="0"/>
              <a:t>activities</a:t>
            </a:r>
            <a:r>
              <a:rPr lang="hr-HR" sz="2800" dirty="0" smtClean="0"/>
              <a:t>?</a:t>
            </a:r>
          </a:p>
          <a:p>
            <a:pPr algn="ctr"/>
            <a:r>
              <a:rPr lang="hr-HR" sz="2800" i="1" dirty="0" smtClean="0"/>
              <a:t>Bi li želio/željela imati ovoliko aktivnosti?</a:t>
            </a:r>
          </a:p>
          <a:p>
            <a:pPr algn="ctr"/>
            <a:endParaRPr lang="hr-HR" sz="2800" i="1" dirty="0" smtClean="0"/>
          </a:p>
          <a:p>
            <a:pPr algn="ctr"/>
            <a:r>
              <a:rPr lang="hr-HR" sz="2800" dirty="0" err="1" smtClean="0"/>
              <a:t>Why</a:t>
            </a:r>
            <a:r>
              <a:rPr lang="hr-HR" sz="2800" dirty="0" smtClean="0"/>
              <a:t>? </a:t>
            </a:r>
            <a:r>
              <a:rPr lang="hr-HR" sz="2800" dirty="0" err="1" smtClean="0"/>
              <a:t>Why</a:t>
            </a:r>
            <a:r>
              <a:rPr lang="hr-HR" sz="2800" dirty="0" smtClean="0"/>
              <a:t> </a:t>
            </a:r>
            <a:r>
              <a:rPr lang="hr-HR" sz="2800" dirty="0" err="1" smtClean="0"/>
              <a:t>not</a:t>
            </a:r>
            <a:r>
              <a:rPr lang="hr-HR" sz="2800" dirty="0" smtClean="0"/>
              <a:t>?</a:t>
            </a:r>
          </a:p>
          <a:p>
            <a:pPr algn="ctr"/>
            <a:r>
              <a:rPr lang="hr-HR" sz="2800" i="1" dirty="0" smtClean="0"/>
              <a:t>Zašto? Zašto ne?</a:t>
            </a:r>
            <a:endParaRPr lang="hr-HR" sz="2800" i="1" dirty="0"/>
          </a:p>
        </p:txBody>
      </p:sp>
      <p:sp>
        <p:nvSpPr>
          <p:cNvPr id="2" name="Rectangle 1"/>
          <p:cNvSpPr/>
          <p:nvPr/>
        </p:nvSpPr>
        <p:spPr>
          <a:xfrm>
            <a:off x="2359742" y="1031710"/>
            <a:ext cx="7167716" cy="514786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68988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3485</TotalTime>
  <Words>393</Words>
  <Application>Microsoft Office PowerPoint</Application>
  <PresentationFormat>Widescreen</PresentationFormat>
  <Paragraphs>91</Paragraphs>
  <Slides>13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 2</vt:lpstr>
      <vt:lpstr>Office Theme</vt:lpstr>
      <vt:lpstr>UNIT 4:  So much to do,  so little time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216</cp:revision>
  <dcterms:created xsi:type="dcterms:W3CDTF">2020-09-19T11:02:00Z</dcterms:created>
  <dcterms:modified xsi:type="dcterms:W3CDTF">2020-12-06T13:08:33Z</dcterms:modified>
</cp:coreProperties>
</file>